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8" r:id="rId3"/>
    <p:sldId id="269" r:id="rId4"/>
    <p:sldId id="267" r:id="rId5"/>
    <p:sldId id="259" r:id="rId6"/>
    <p:sldId id="261" r:id="rId7"/>
    <p:sldId id="263" r:id="rId8"/>
    <p:sldId id="260" r:id="rId9"/>
    <p:sldId id="272" r:id="rId10"/>
    <p:sldId id="273" r:id="rId11"/>
    <p:sldId id="264" r:id="rId12"/>
    <p:sldId id="266" r:id="rId13"/>
    <p:sldId id="265"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03" autoAdjust="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bar\Google%20Drive\Documents\Research\Nanoscience%20Lab\Jonathon\Photochemistry%20Data\JBarkl_NH4_02_28_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bar\Google%20Drive\Documents\Research\Nanoscience%20Lab\Jonathon\Photochemistry%20Data\JBarkl_NH4_10_18_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Blank Average</c:v>
                </c:pt>
              </c:strCache>
            </c:strRef>
          </c:tx>
          <c:spPr>
            <a:solidFill>
              <a:schemeClr val="bg1"/>
            </a:solidFill>
            <a:ln>
              <a:noFill/>
            </a:ln>
            <a:effectLst/>
          </c:spPr>
          <c:invertIfNegative val="0"/>
          <c:cat>
            <c:strRef>
              <c:f>Sheet2!$A$2:$A$3</c:f>
              <c:strCache>
                <c:ptCount val="2"/>
                <c:pt idx="0">
                  <c:v>UV</c:v>
                </c:pt>
                <c:pt idx="1">
                  <c:v>No UV</c:v>
                </c:pt>
              </c:strCache>
            </c:strRef>
          </c:cat>
          <c:val>
            <c:numRef>
              <c:f>Sheet2!$B$2:$B$3</c:f>
              <c:numCache>
                <c:formatCode>General</c:formatCode>
                <c:ptCount val="2"/>
                <c:pt idx="0">
                  <c:v>-1.9950000000000002E-3</c:v>
                </c:pt>
                <c:pt idx="1">
                  <c:v>-1.48E-3</c:v>
                </c:pt>
              </c:numCache>
            </c:numRef>
          </c:val>
          <c:extLst>
            <c:ext xmlns:c16="http://schemas.microsoft.com/office/drawing/2014/chart" uri="{C3380CC4-5D6E-409C-BE32-E72D297353CC}">
              <c16:uniqueId val="{00000000-25BE-4AC4-846D-337936E01938}"/>
            </c:ext>
          </c:extLst>
        </c:ser>
        <c:ser>
          <c:idx val="1"/>
          <c:order val="1"/>
          <c:tx>
            <c:strRef>
              <c:f>Sheet2!$C$1</c:f>
              <c:strCache>
                <c:ptCount val="1"/>
                <c:pt idx="0">
                  <c:v>Run Average</c:v>
                </c:pt>
              </c:strCache>
            </c:strRef>
          </c:tx>
          <c:spPr>
            <a:solidFill>
              <a:schemeClr val="accent4"/>
            </a:solidFill>
            <a:ln>
              <a:noFill/>
            </a:ln>
            <a:effectLst/>
          </c:spPr>
          <c:invertIfNegative val="0"/>
          <c:dPt>
            <c:idx val="0"/>
            <c:invertIfNegative val="0"/>
            <c:bubble3D val="0"/>
            <c:spPr>
              <a:solidFill>
                <a:srgbClr val="FFC627"/>
              </a:solidFill>
              <a:ln>
                <a:noFill/>
              </a:ln>
              <a:effectLst/>
            </c:spPr>
            <c:extLst>
              <c:ext xmlns:c16="http://schemas.microsoft.com/office/drawing/2014/chart" uri="{C3380CC4-5D6E-409C-BE32-E72D297353CC}">
                <c16:uniqueId val="{00000002-25BE-4AC4-846D-337936E01938}"/>
              </c:ext>
            </c:extLst>
          </c:dPt>
          <c:dPt>
            <c:idx val="1"/>
            <c:invertIfNegative val="0"/>
            <c:bubble3D val="0"/>
            <c:spPr>
              <a:solidFill>
                <a:srgbClr val="FFC627"/>
              </a:solidFill>
              <a:ln>
                <a:noFill/>
              </a:ln>
              <a:effectLst/>
            </c:spPr>
            <c:extLst>
              <c:ext xmlns:c16="http://schemas.microsoft.com/office/drawing/2014/chart" uri="{C3380CC4-5D6E-409C-BE32-E72D297353CC}">
                <c16:uniqueId val="{00000003-25BE-4AC4-846D-337936E01938}"/>
              </c:ext>
            </c:extLst>
          </c:dPt>
          <c:cat>
            <c:strRef>
              <c:f>Sheet2!$A$2:$A$3</c:f>
              <c:strCache>
                <c:ptCount val="2"/>
                <c:pt idx="0">
                  <c:v>UV</c:v>
                </c:pt>
                <c:pt idx="1">
                  <c:v>No UV</c:v>
                </c:pt>
              </c:strCache>
            </c:strRef>
          </c:cat>
          <c:val>
            <c:numRef>
              <c:f>Sheet2!$C$2:$C$3</c:f>
              <c:numCache>
                <c:formatCode>General</c:formatCode>
                <c:ptCount val="2"/>
                <c:pt idx="0">
                  <c:v>5.3759999999999995E-2</c:v>
                </c:pt>
                <c:pt idx="1">
                  <c:v>1.1467142857142858E-2</c:v>
                </c:pt>
              </c:numCache>
            </c:numRef>
          </c:val>
          <c:extLst>
            <c:ext xmlns:c16="http://schemas.microsoft.com/office/drawing/2014/chart" uri="{C3380CC4-5D6E-409C-BE32-E72D297353CC}">
              <c16:uniqueId val="{00000001-25BE-4AC4-846D-337936E01938}"/>
            </c:ext>
          </c:extLst>
        </c:ser>
        <c:dLbls>
          <c:showLegendKey val="0"/>
          <c:showVal val="0"/>
          <c:showCatName val="0"/>
          <c:showSerName val="0"/>
          <c:showPercent val="0"/>
          <c:showBubbleSize val="0"/>
        </c:dLbls>
        <c:gapWidth val="219"/>
        <c:overlap val="-27"/>
        <c:axId val="461231448"/>
        <c:axId val="461240632"/>
      </c:barChart>
      <c:catAx>
        <c:axId val="4612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1240632"/>
        <c:crosses val="autoZero"/>
        <c:auto val="1"/>
        <c:lblAlgn val="ctr"/>
        <c:lblOffset val="100"/>
        <c:noMultiLvlLbl val="0"/>
      </c:catAx>
      <c:valAx>
        <c:axId val="461240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r>
                  <a:rPr lang="en-US" sz="2400" b="1" dirty="0">
                    <a:solidFill>
                      <a:schemeClr val="bg1"/>
                    </a:solidFill>
                    <a:latin typeface="Arial" panose="020B0604020202020204" pitchFamily="34" charset="0"/>
                    <a:cs typeface="Arial" panose="020B0604020202020204" pitchFamily="34" charset="0"/>
                  </a:rPr>
                  <a:t>Concentration</a:t>
                </a:r>
                <a:r>
                  <a:rPr lang="en-US" sz="2000" b="1" baseline="0" dirty="0">
                    <a:solidFill>
                      <a:schemeClr val="bg1"/>
                    </a:solidFill>
                    <a:latin typeface="Arial" panose="020B0604020202020204" pitchFamily="34" charset="0"/>
                    <a:cs typeface="Arial" panose="020B0604020202020204" pitchFamily="34" charset="0"/>
                  </a:rPr>
                  <a:t> (mg N/L)</a:t>
                </a:r>
                <a:endParaRPr lang="en-US" sz="2000" b="1" dirty="0">
                  <a:solidFill>
                    <a:schemeClr val="bg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123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tx>
            <c:strRef>
              <c:f>Sheet2!$C$16</c:f>
              <c:strCache>
                <c:ptCount val="1"/>
                <c:pt idx="0">
                  <c:v>Concentration (mg N/L)</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Sheet2!$B$17:$B$22</c:f>
              <c:numCache>
                <c:formatCode>General</c:formatCode>
                <c:ptCount val="6"/>
                <c:pt idx="0">
                  <c:v>0</c:v>
                </c:pt>
                <c:pt idx="1">
                  <c:v>30</c:v>
                </c:pt>
                <c:pt idx="2">
                  <c:v>60</c:v>
                </c:pt>
                <c:pt idx="3">
                  <c:v>120</c:v>
                </c:pt>
                <c:pt idx="4">
                  <c:v>240</c:v>
                </c:pt>
                <c:pt idx="5">
                  <c:v>480</c:v>
                </c:pt>
              </c:numCache>
            </c:numRef>
          </c:xVal>
          <c:yVal>
            <c:numRef>
              <c:f>Sheet2!$C$17:$C$22</c:f>
              <c:numCache>
                <c:formatCode>General</c:formatCode>
                <c:ptCount val="6"/>
                <c:pt idx="0">
                  <c:v>1.0800000000000001E-2</c:v>
                </c:pt>
                <c:pt idx="1">
                  <c:v>3.61E-2</c:v>
                </c:pt>
                <c:pt idx="2">
                  <c:v>0.106</c:v>
                </c:pt>
                <c:pt idx="3">
                  <c:v>0.219</c:v>
                </c:pt>
                <c:pt idx="4">
                  <c:v>0.34</c:v>
                </c:pt>
                <c:pt idx="5">
                  <c:v>0.47599999999999998</c:v>
                </c:pt>
              </c:numCache>
            </c:numRef>
          </c:yVal>
          <c:smooth val="0"/>
          <c:extLst>
            <c:ext xmlns:c16="http://schemas.microsoft.com/office/drawing/2014/chart" uri="{C3380CC4-5D6E-409C-BE32-E72D297353CC}">
              <c16:uniqueId val="{00000000-FB20-41BA-9FAA-6690209E9AB0}"/>
            </c:ext>
          </c:extLst>
        </c:ser>
        <c:dLbls>
          <c:showLegendKey val="0"/>
          <c:showVal val="0"/>
          <c:showCatName val="0"/>
          <c:showSerName val="0"/>
          <c:showPercent val="0"/>
          <c:showBubbleSize val="0"/>
        </c:dLbls>
        <c:axId val="426830152"/>
        <c:axId val="426831792"/>
      </c:scatterChart>
      <c:valAx>
        <c:axId val="42683015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r>
                  <a:rPr lang="en-US" sz="2400" b="1" dirty="0">
                    <a:solidFill>
                      <a:schemeClr val="bg1"/>
                    </a:solidFill>
                    <a:latin typeface="Arial" panose="020B0604020202020204" pitchFamily="34" charset="0"/>
                    <a:cs typeface="Arial" panose="020B0604020202020204" pitchFamily="34" charset="0"/>
                  </a:rPr>
                  <a:t>Time (Minutes)</a:t>
                </a:r>
              </a:p>
            </c:rich>
          </c:tx>
          <c:layout>
            <c:manualLayout>
              <c:xMode val="edge"/>
              <c:yMode val="edge"/>
              <c:x val="0.42372091652185906"/>
              <c:y val="0.918463720563871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26831792"/>
        <c:crosses val="autoZero"/>
        <c:crossBetween val="midCat"/>
      </c:valAx>
      <c:valAx>
        <c:axId val="426831792"/>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r>
                  <a:rPr lang="en-US" sz="2400" b="1" dirty="0">
                    <a:solidFill>
                      <a:schemeClr val="bg1"/>
                    </a:solidFill>
                    <a:latin typeface="Arial" panose="020B0604020202020204" pitchFamily="34" charset="0"/>
                    <a:cs typeface="Arial" panose="020B0604020202020204" pitchFamily="34" charset="0"/>
                  </a:rPr>
                  <a:t>Concentration (mg N/L) </a:t>
                </a:r>
              </a:p>
            </c:rich>
          </c:tx>
          <c:layout>
            <c:manualLayout>
              <c:xMode val="edge"/>
              <c:yMode val="edge"/>
              <c:x val="6.8566050648391887E-3"/>
              <c:y val="9.3082937115801637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26830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9AD0D-3D63-47FA-9A34-053FC6B3F0CD}"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B75E1-3C89-4F29-B0D5-CC24C18FE78F}" type="slidenum">
              <a:rPr lang="en-US" smtClean="0"/>
              <a:t>‹#›</a:t>
            </a:fld>
            <a:endParaRPr lang="en-US"/>
          </a:p>
        </p:txBody>
      </p:sp>
    </p:spTree>
    <p:extLst>
      <p:ext uri="{BB962C8B-B14F-4D97-AF65-F5344CB8AC3E}">
        <p14:creationId xmlns:p14="http://schemas.microsoft.com/office/powerpoint/2010/main" val="252170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good afternoon and thanks for being here. My name is Jonathon Barkl and I am an undergraduate at Arizona State University.</a:t>
            </a:r>
          </a:p>
          <a:p>
            <a:endParaRPr lang="en-US" dirty="0"/>
          </a:p>
          <a:p>
            <a:r>
              <a:rPr lang="en-US" dirty="0"/>
              <a:t>So I want to talk with you today about how we can get free, unlimited energy. I know that sounds like the beginning to a </a:t>
            </a:r>
            <a:r>
              <a:rPr lang="en-US" dirty="0" err="1"/>
              <a:t>scammy</a:t>
            </a:r>
            <a:r>
              <a:rPr lang="en-US" dirty="0"/>
              <a:t> pitch because the idea of free and unlimited energy obviously isn’t truly possible despite what people may tell you, but what we are focused on is a solution that could be really </a:t>
            </a:r>
            <a:r>
              <a:rPr lang="en-US" dirty="0" err="1"/>
              <a:t>really</a:t>
            </a:r>
            <a:r>
              <a:rPr lang="en-US" dirty="0"/>
              <a:t> cheap and as close to unlimited as we can get.</a:t>
            </a:r>
          </a:p>
          <a:p>
            <a:endParaRPr lang="en-US" dirty="0"/>
          </a:p>
          <a:p>
            <a:r>
              <a:rPr lang="en-US" dirty="0"/>
              <a:t>If that still sounds far fetched then I would like to show you an example that might sway you.</a:t>
            </a:r>
          </a:p>
        </p:txBody>
      </p:sp>
      <p:sp>
        <p:nvSpPr>
          <p:cNvPr id="4" name="Slide Number Placeholder 3"/>
          <p:cNvSpPr>
            <a:spLocks noGrp="1"/>
          </p:cNvSpPr>
          <p:nvPr>
            <p:ph type="sldNum" sz="quarter" idx="10"/>
          </p:nvPr>
        </p:nvSpPr>
        <p:spPr/>
        <p:txBody>
          <a:bodyPr/>
          <a:lstStyle/>
          <a:p>
            <a:fld id="{C06B75E1-3C89-4F29-B0D5-CC24C18FE78F}" type="slidenum">
              <a:rPr lang="en-US" smtClean="0"/>
              <a:t>1</a:t>
            </a:fld>
            <a:endParaRPr lang="en-US"/>
          </a:p>
        </p:txBody>
      </p:sp>
    </p:spTree>
    <p:extLst>
      <p:ext uri="{BB962C8B-B14F-4D97-AF65-F5344CB8AC3E}">
        <p14:creationId xmlns:p14="http://schemas.microsoft.com/office/powerpoint/2010/main" val="66334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based on that, we will be continuing our research into this topic by manipulating the diamond properties through n-type doping in order to reduce the effective work function. We are confident that we should be able to reduce the effective work function enough to be in the range of visible light, which will enable this process to occur as a solar reaction. We also are continuing to look into ways to maintain the stability and toughness of the diamond’s surface termination over time in order to increase the viability of this process.</a:t>
            </a:r>
          </a:p>
        </p:txBody>
      </p:sp>
      <p:sp>
        <p:nvSpPr>
          <p:cNvPr id="4" name="Slide Number Placeholder 3"/>
          <p:cNvSpPr>
            <a:spLocks noGrp="1"/>
          </p:cNvSpPr>
          <p:nvPr>
            <p:ph type="sldNum" sz="quarter" idx="10"/>
          </p:nvPr>
        </p:nvSpPr>
        <p:spPr/>
        <p:txBody>
          <a:bodyPr/>
          <a:lstStyle/>
          <a:p>
            <a:fld id="{C06B75E1-3C89-4F29-B0D5-CC24C18FE78F}" type="slidenum">
              <a:rPr lang="en-US" smtClean="0"/>
              <a:t>12</a:t>
            </a:fld>
            <a:endParaRPr lang="en-US"/>
          </a:p>
        </p:txBody>
      </p:sp>
    </p:spTree>
    <p:extLst>
      <p:ext uri="{BB962C8B-B14F-4D97-AF65-F5344CB8AC3E}">
        <p14:creationId xmlns:p14="http://schemas.microsoft.com/office/powerpoint/2010/main" val="285265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am sure you are all fairly well acquainted with the fact that we have plants on our world and that they get their energy from the Sun. So if you think about it, to this plant, they are really getting what is effectively free, unlimited energy to conduct photosynthesis in which they take CO2, water, and sunlight and turn it into the sugars that they can then use.</a:t>
            </a:r>
          </a:p>
          <a:p>
            <a:endParaRPr lang="en-US" dirty="0"/>
          </a:p>
          <a:p>
            <a:r>
              <a:rPr lang="en-US" dirty="0"/>
              <a:t>Doesn’t seem all that strange to talk about free unlimited energy when you think about it this way? And we know that this process is crucial to a lot of what happens here on Earth, including the fact that we are now facing global warming as we output more carbon than the plants can take back in.</a:t>
            </a:r>
          </a:p>
        </p:txBody>
      </p:sp>
      <p:sp>
        <p:nvSpPr>
          <p:cNvPr id="4" name="Slide Number Placeholder 3"/>
          <p:cNvSpPr>
            <a:spLocks noGrp="1"/>
          </p:cNvSpPr>
          <p:nvPr>
            <p:ph type="sldNum" sz="quarter" idx="10"/>
          </p:nvPr>
        </p:nvSpPr>
        <p:spPr/>
        <p:txBody>
          <a:bodyPr/>
          <a:lstStyle/>
          <a:p>
            <a:fld id="{C06B75E1-3C89-4F29-B0D5-CC24C18FE78F}" type="slidenum">
              <a:rPr lang="en-US" smtClean="0"/>
              <a:t>2</a:t>
            </a:fld>
            <a:endParaRPr lang="en-US"/>
          </a:p>
        </p:txBody>
      </p:sp>
    </p:spTree>
    <p:extLst>
      <p:ext uri="{BB962C8B-B14F-4D97-AF65-F5344CB8AC3E}">
        <p14:creationId xmlns:p14="http://schemas.microsoft.com/office/powerpoint/2010/main" val="145267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are looking at in this project is how we can effectively replicate this process:</a:t>
            </a:r>
          </a:p>
          <a:p>
            <a:endParaRPr lang="en-US" dirty="0"/>
          </a:p>
          <a:p>
            <a:r>
              <a:rPr lang="en-US" dirty="0"/>
              <a:t>What if we could get unlimited free energy from the sun like plants do?</a:t>
            </a:r>
          </a:p>
        </p:txBody>
      </p:sp>
      <p:sp>
        <p:nvSpPr>
          <p:cNvPr id="4" name="Slide Number Placeholder 3"/>
          <p:cNvSpPr>
            <a:spLocks noGrp="1"/>
          </p:cNvSpPr>
          <p:nvPr>
            <p:ph type="sldNum" sz="quarter" idx="10"/>
          </p:nvPr>
        </p:nvSpPr>
        <p:spPr/>
        <p:txBody>
          <a:bodyPr/>
          <a:lstStyle/>
          <a:p>
            <a:fld id="{C06B75E1-3C89-4F29-B0D5-CC24C18FE78F}" type="slidenum">
              <a:rPr lang="en-US" smtClean="0"/>
              <a:t>3</a:t>
            </a:fld>
            <a:endParaRPr lang="en-US"/>
          </a:p>
        </p:txBody>
      </p:sp>
    </p:spTree>
    <p:extLst>
      <p:ext uri="{BB962C8B-B14F-4D97-AF65-F5344CB8AC3E}">
        <p14:creationId xmlns:p14="http://schemas.microsoft.com/office/powerpoint/2010/main" val="217941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 want to start off with some basic background just so that I can make sure everyone is on the same page. I am sure the majority of you have at least heard of semiconductors, but just in case some of you don’t really know what a material being a semiconductor means, here it is:</a:t>
            </a:r>
          </a:p>
          <a:p>
            <a:endParaRPr lang="en-US" dirty="0"/>
          </a:p>
          <a:p>
            <a:r>
              <a:rPr lang="en-US" dirty="0"/>
              <a:t>Semiconductors, as you may guess from the name, lie between conductors and insulators in their electrical properties. They have the ability to conduct, but it takes a certain amount of energy in order to get them to start doing so. This is known as their band gap.</a:t>
            </a:r>
          </a:p>
          <a:p>
            <a:endParaRPr lang="en-US" dirty="0"/>
          </a:p>
          <a:p>
            <a:r>
              <a:rPr lang="en-US" dirty="0"/>
              <a:t>Looking at this </a:t>
            </a:r>
            <a:r>
              <a:rPr lang="en-US" dirty="0" err="1"/>
              <a:t>diagaram</a:t>
            </a:r>
            <a:r>
              <a:rPr lang="en-US" dirty="0"/>
              <a:t>, what I basically is showing is the number of available “spots” for an electron to sit versus the energy level. The number of states is represented by the width left to right and energy is increasing on the vertical axis.</a:t>
            </a:r>
          </a:p>
          <a:p>
            <a:endParaRPr lang="en-US" dirty="0"/>
          </a:p>
          <a:p>
            <a:r>
              <a:rPr lang="en-US" dirty="0"/>
              <a:t>So in metals, there’s a continuum of states and no energy gap, meaning easy conduction. In insulators, you see that there is a big gap between the top electron in the resting state and the next available energy level and generally the amount of energy required to jump the gap is so high that you would destroy the material.</a:t>
            </a:r>
          </a:p>
          <a:p>
            <a:endParaRPr lang="en-US" dirty="0"/>
          </a:p>
          <a:p>
            <a:r>
              <a:rPr lang="en-US" dirty="0"/>
              <a:t>Semiconductors lie in the range between those two extremes, having a band gap that exists and is nonzero but which can be jumped given enough energy.</a:t>
            </a:r>
          </a:p>
        </p:txBody>
      </p:sp>
      <p:sp>
        <p:nvSpPr>
          <p:cNvPr id="4" name="Slide Number Placeholder 3"/>
          <p:cNvSpPr>
            <a:spLocks noGrp="1"/>
          </p:cNvSpPr>
          <p:nvPr>
            <p:ph type="sldNum" sz="quarter" idx="10"/>
          </p:nvPr>
        </p:nvSpPr>
        <p:spPr/>
        <p:txBody>
          <a:bodyPr/>
          <a:lstStyle/>
          <a:p>
            <a:fld id="{C06B75E1-3C89-4F29-B0D5-CC24C18FE78F}" type="slidenum">
              <a:rPr lang="en-US" smtClean="0"/>
              <a:t>4</a:t>
            </a:fld>
            <a:endParaRPr lang="en-US"/>
          </a:p>
        </p:txBody>
      </p:sp>
    </p:spTree>
    <p:extLst>
      <p:ext uri="{BB962C8B-B14F-4D97-AF65-F5344CB8AC3E}">
        <p14:creationId xmlns:p14="http://schemas.microsoft.com/office/powerpoint/2010/main" val="279723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may or may not know this, but it turns out that diamond is an intrinsic semiconductor. Now we obviously aren’t looking at the diamonds on wedding rings because we grow our own with chemical vapor deposition, but it’s the same material at the end of the day.</a:t>
            </a:r>
          </a:p>
          <a:p>
            <a:endParaRPr lang="en-US" dirty="0"/>
          </a:p>
          <a:p>
            <a:r>
              <a:rPr lang="en-US" dirty="0"/>
              <a:t>Diamond is unique as a semiconductor for two reasons.</a:t>
            </a:r>
          </a:p>
          <a:p>
            <a:endParaRPr lang="en-US" dirty="0"/>
          </a:p>
          <a:p>
            <a:pPr marL="228600" indent="-228600">
              <a:buAutoNum type="arabicParenR"/>
            </a:pPr>
            <a:r>
              <a:rPr lang="en-US" dirty="0"/>
              <a:t>Ultra wide band gap of 5.45 eV</a:t>
            </a:r>
          </a:p>
          <a:p>
            <a:pPr marL="228600" indent="-228600">
              <a:buAutoNum type="arabicParenR"/>
            </a:pPr>
            <a:r>
              <a:rPr lang="en-US" dirty="0"/>
              <a:t>Hydrogen terminated Negative Electron Affinity</a:t>
            </a:r>
          </a:p>
        </p:txBody>
      </p:sp>
      <p:sp>
        <p:nvSpPr>
          <p:cNvPr id="4" name="Slide Number Placeholder 3"/>
          <p:cNvSpPr>
            <a:spLocks noGrp="1"/>
          </p:cNvSpPr>
          <p:nvPr>
            <p:ph type="sldNum" sz="quarter" idx="10"/>
          </p:nvPr>
        </p:nvSpPr>
        <p:spPr/>
        <p:txBody>
          <a:bodyPr/>
          <a:lstStyle/>
          <a:p>
            <a:fld id="{C06B75E1-3C89-4F29-B0D5-CC24C18FE78F}" type="slidenum">
              <a:rPr lang="en-US" smtClean="0"/>
              <a:t>5</a:t>
            </a:fld>
            <a:endParaRPr lang="en-US"/>
          </a:p>
        </p:txBody>
      </p:sp>
    </p:spTree>
    <p:extLst>
      <p:ext uri="{BB962C8B-B14F-4D97-AF65-F5344CB8AC3E}">
        <p14:creationId xmlns:p14="http://schemas.microsoft.com/office/powerpoint/2010/main" val="355834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this Negative Electron Affinity allows us to do is actually emit electrons from the diamond’s surface. Our group demonstrated a while back that you can illuminate diamond with light in the ultraviolet or even the visible spectrum and, depending on the characteristics of the diamond, you can expect to get electrons emitted as a result.</a:t>
            </a:r>
          </a:p>
          <a:p>
            <a:endParaRPr lang="en-US" dirty="0"/>
          </a:p>
          <a:p>
            <a:r>
              <a:rPr lang="en-US" dirty="0"/>
              <a:t>Now, this is great and all, but there isn’t a whole lot that we can do with electrons just floating around in vacuum. So we take the next step.</a:t>
            </a:r>
          </a:p>
        </p:txBody>
      </p:sp>
      <p:sp>
        <p:nvSpPr>
          <p:cNvPr id="4" name="Slide Number Placeholder 3"/>
          <p:cNvSpPr>
            <a:spLocks noGrp="1"/>
          </p:cNvSpPr>
          <p:nvPr>
            <p:ph type="sldNum" sz="quarter" idx="10"/>
          </p:nvPr>
        </p:nvSpPr>
        <p:spPr/>
        <p:txBody>
          <a:bodyPr/>
          <a:lstStyle/>
          <a:p>
            <a:fld id="{C06B75E1-3C89-4F29-B0D5-CC24C18FE78F}" type="slidenum">
              <a:rPr lang="en-US" smtClean="0"/>
              <a:t>6</a:t>
            </a:fld>
            <a:endParaRPr lang="en-US"/>
          </a:p>
        </p:txBody>
      </p:sp>
    </p:spTree>
    <p:extLst>
      <p:ext uri="{BB962C8B-B14F-4D97-AF65-F5344CB8AC3E}">
        <p14:creationId xmlns:p14="http://schemas.microsoft.com/office/powerpoint/2010/main" val="105028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brings us to photochemistry. So rather than allowing our electrons to simply float around in vacuum until they recombine, we actually place the diamond into an aqueous solution, where it continues to emit electrons but now into water. Those electrons then create an effective energy reservoir, which we can more effectively use to our advantage.</a:t>
            </a:r>
          </a:p>
          <a:p>
            <a:endParaRPr lang="en-US" dirty="0"/>
          </a:p>
          <a:p>
            <a:r>
              <a:rPr lang="en-US" dirty="0"/>
              <a:t>The electrons can then be used to induce high energy chemical reduction reactions. For example, we are looking at reducing nitrogen to ammonium. This is an extremely energy intensive chemical reaction. Industrially, the process requires several hundred degrees Celsius and a few hundred </a:t>
            </a:r>
            <a:r>
              <a:rPr lang="en-US" dirty="0" err="1"/>
              <a:t>atms</a:t>
            </a:r>
            <a:r>
              <a:rPr lang="en-US" dirty="0"/>
              <a:t> of pressure, which is obviously a lot of energy.</a:t>
            </a:r>
          </a:p>
          <a:p>
            <a:endParaRPr lang="en-US" dirty="0"/>
          </a:p>
          <a:p>
            <a:r>
              <a:rPr lang="en-US" dirty="0"/>
              <a:t>Here, we simply shine a lot onto our diamond and then use the emitted electrons and some bubbling nitrogen and voila, we have ammonium.</a:t>
            </a:r>
          </a:p>
        </p:txBody>
      </p:sp>
      <p:sp>
        <p:nvSpPr>
          <p:cNvPr id="4" name="Slide Number Placeholder 3"/>
          <p:cNvSpPr>
            <a:spLocks noGrp="1"/>
          </p:cNvSpPr>
          <p:nvPr>
            <p:ph type="sldNum" sz="quarter" idx="10"/>
          </p:nvPr>
        </p:nvSpPr>
        <p:spPr/>
        <p:txBody>
          <a:bodyPr/>
          <a:lstStyle/>
          <a:p>
            <a:fld id="{C06B75E1-3C89-4F29-B0D5-CC24C18FE78F}" type="slidenum">
              <a:rPr lang="en-US" smtClean="0"/>
              <a:t>7</a:t>
            </a:fld>
            <a:endParaRPr lang="en-US"/>
          </a:p>
        </p:txBody>
      </p:sp>
    </p:spTree>
    <p:extLst>
      <p:ext uri="{BB962C8B-B14F-4D97-AF65-F5344CB8AC3E}">
        <p14:creationId xmlns:p14="http://schemas.microsoft.com/office/powerpoint/2010/main" val="73098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basic diagram of our experimental setup, which effectively just involves placing the diamond into one side of an electrochemical cell. We then bubble in nitrogen and the nitrogen interacts with the electrons to begin the process of reducing to ammonium. The salt bridge and the platinum electrode are used to maintain electrical balance to ensure that we don’t lose electron production over time due to negative charge buildup in the diamond cell.</a:t>
            </a:r>
          </a:p>
        </p:txBody>
      </p:sp>
      <p:sp>
        <p:nvSpPr>
          <p:cNvPr id="4" name="Slide Number Placeholder 3"/>
          <p:cNvSpPr>
            <a:spLocks noGrp="1"/>
          </p:cNvSpPr>
          <p:nvPr>
            <p:ph type="sldNum" sz="quarter" idx="10"/>
          </p:nvPr>
        </p:nvSpPr>
        <p:spPr/>
        <p:txBody>
          <a:bodyPr/>
          <a:lstStyle/>
          <a:p>
            <a:fld id="{C06B75E1-3C89-4F29-B0D5-CC24C18FE78F}" type="slidenum">
              <a:rPr lang="en-US" smtClean="0"/>
              <a:t>8</a:t>
            </a:fld>
            <a:endParaRPr lang="en-US"/>
          </a:p>
        </p:txBody>
      </p:sp>
    </p:spTree>
    <p:extLst>
      <p:ext uri="{BB962C8B-B14F-4D97-AF65-F5344CB8AC3E}">
        <p14:creationId xmlns:p14="http://schemas.microsoft.com/office/powerpoint/2010/main" val="333219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initial results with our undoped, hydrogen terminated diamond with no substrate. This run was conducted in a single cell without the electrical balance. You can see that we are actually producing ammonium through this process, though it is not a ton so there is certainly room for improvement. Production actually decreases in rate over time as well because the water slowly removes the hydrogen termination and causes oxygen termination, which removes the negative electron affinity and thus ruins the ability of the diamond to photoemit consistently.</a:t>
            </a:r>
          </a:p>
        </p:txBody>
      </p:sp>
      <p:sp>
        <p:nvSpPr>
          <p:cNvPr id="4" name="Slide Number Placeholder 3"/>
          <p:cNvSpPr>
            <a:spLocks noGrp="1"/>
          </p:cNvSpPr>
          <p:nvPr>
            <p:ph type="sldNum" sz="quarter" idx="10"/>
          </p:nvPr>
        </p:nvSpPr>
        <p:spPr/>
        <p:txBody>
          <a:bodyPr/>
          <a:lstStyle/>
          <a:p>
            <a:fld id="{C06B75E1-3C89-4F29-B0D5-CC24C18FE78F}" type="slidenum">
              <a:rPr lang="en-US" smtClean="0"/>
              <a:t>11</a:t>
            </a:fld>
            <a:endParaRPr lang="en-US"/>
          </a:p>
        </p:txBody>
      </p:sp>
    </p:spTree>
    <p:extLst>
      <p:ext uri="{BB962C8B-B14F-4D97-AF65-F5344CB8AC3E}">
        <p14:creationId xmlns:p14="http://schemas.microsoft.com/office/powerpoint/2010/main" val="16138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4FB879-6D38-46AF-9EAC-19560B79A227}"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27595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FB879-6D38-46AF-9EAC-19560B79A227}"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153158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FB879-6D38-46AF-9EAC-19560B79A227}"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123730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FB879-6D38-46AF-9EAC-19560B79A227}"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194409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FB879-6D38-46AF-9EAC-19560B79A227}"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337482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4FB879-6D38-46AF-9EAC-19560B79A227}"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175805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4FB879-6D38-46AF-9EAC-19560B79A227}"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250300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4FB879-6D38-46AF-9EAC-19560B79A227}"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38543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FB879-6D38-46AF-9EAC-19560B79A227}"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341066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4FB879-6D38-46AF-9EAC-19560B79A227}"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383110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4FB879-6D38-46AF-9EAC-19560B79A227}"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76368-A3DC-4F8E-A5B9-5A6E6749A405}" type="slidenum">
              <a:rPr lang="en-US" smtClean="0"/>
              <a:t>‹#›</a:t>
            </a:fld>
            <a:endParaRPr lang="en-US"/>
          </a:p>
        </p:txBody>
      </p:sp>
    </p:spTree>
    <p:extLst>
      <p:ext uri="{BB962C8B-B14F-4D97-AF65-F5344CB8AC3E}">
        <p14:creationId xmlns:p14="http://schemas.microsoft.com/office/powerpoint/2010/main" val="77762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C1D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FB879-6D38-46AF-9EAC-19560B79A227}"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76368-A3DC-4F8E-A5B9-5A6E6749A405}" type="slidenum">
              <a:rPr lang="en-US" smtClean="0"/>
              <a:t>‹#›</a:t>
            </a:fld>
            <a:endParaRPr lang="en-US"/>
          </a:p>
        </p:txBody>
      </p:sp>
    </p:spTree>
    <p:extLst>
      <p:ext uri="{BB962C8B-B14F-4D97-AF65-F5344CB8AC3E}">
        <p14:creationId xmlns:p14="http://schemas.microsoft.com/office/powerpoint/2010/main" val="404104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8171"/>
            <a:ext cx="9144000" cy="2387600"/>
          </a:xfrm>
        </p:spPr>
        <p:txBody>
          <a:bodyPr>
            <a:normAutofit/>
          </a:bodyPr>
          <a:lstStyle/>
          <a:p>
            <a:r>
              <a:rPr lang="en-US" sz="4800" b="1" dirty="0">
                <a:solidFill>
                  <a:schemeClr val="bg1"/>
                </a:solidFill>
                <a:latin typeface="Arial" panose="020B0604020202020204" pitchFamily="34" charset="0"/>
                <a:cs typeface="Arial" panose="020B0604020202020204" pitchFamily="34" charset="0"/>
              </a:rPr>
              <a:t>Photochemistry with Diamond</a:t>
            </a:r>
          </a:p>
        </p:txBody>
      </p:sp>
      <p:sp>
        <p:nvSpPr>
          <p:cNvPr id="3" name="Subtitle 2"/>
          <p:cNvSpPr>
            <a:spLocks noGrp="1"/>
          </p:cNvSpPr>
          <p:nvPr>
            <p:ph type="subTitle" idx="1"/>
          </p:nvPr>
        </p:nvSpPr>
        <p:spPr>
          <a:xfrm>
            <a:off x="1524000" y="3476595"/>
            <a:ext cx="9144000" cy="1655762"/>
          </a:xfrm>
        </p:spPr>
        <p:txBody>
          <a:bodyPr/>
          <a:lstStyle/>
          <a:p>
            <a:r>
              <a:rPr lang="en-US" sz="2000" b="1" dirty="0">
                <a:solidFill>
                  <a:schemeClr val="bg1"/>
                </a:solidFill>
                <a:latin typeface="Arial" panose="020B0604020202020204" pitchFamily="34" charset="0"/>
                <a:cs typeface="Arial" panose="020B0604020202020204" pitchFamily="34" charset="0"/>
              </a:rPr>
              <a:t>J. Barkl, A. </a:t>
            </a:r>
            <a:r>
              <a:rPr lang="en-US" sz="2000" b="1" dirty="0" err="1">
                <a:solidFill>
                  <a:schemeClr val="bg1"/>
                </a:solidFill>
                <a:latin typeface="Arial" panose="020B0604020202020204" pitchFamily="34" charset="0"/>
                <a:cs typeface="Arial" panose="020B0604020202020204" pitchFamily="34" charset="0"/>
              </a:rPr>
              <a:t>Zaniewski</a:t>
            </a:r>
            <a:r>
              <a:rPr lang="en-US" sz="2000" b="1" dirty="0">
                <a:solidFill>
                  <a:schemeClr val="bg1"/>
                </a:solidFill>
                <a:latin typeface="Arial" panose="020B0604020202020204" pitchFamily="34" charset="0"/>
                <a:cs typeface="Arial" panose="020B0604020202020204" pitchFamily="34" charset="0"/>
              </a:rPr>
              <a:t> and R. </a:t>
            </a:r>
            <a:r>
              <a:rPr lang="en-US" sz="2000" b="1" dirty="0" err="1">
                <a:solidFill>
                  <a:schemeClr val="bg1"/>
                </a:solidFill>
                <a:latin typeface="Arial" panose="020B0604020202020204" pitchFamily="34" charset="0"/>
                <a:cs typeface="Arial" panose="020B0604020202020204" pitchFamily="34" charset="0"/>
              </a:rPr>
              <a:t>Nemanich</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Department of Physics</a:t>
            </a:r>
          </a:p>
          <a:p>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2870" y="5574067"/>
            <a:ext cx="4626259" cy="1283933"/>
          </a:xfrm>
          <a:prstGeom prst="rect">
            <a:avLst/>
          </a:prstGeom>
        </p:spPr>
      </p:pic>
      <p:pic>
        <p:nvPicPr>
          <p:cNvPr id="5" name="Picture 2" descr="Image result for asu nasa space grant logo">
            <a:extLst>
              <a:ext uri="{FF2B5EF4-FFF2-40B4-BE49-F238E27FC236}">
                <a16:creationId xmlns:a16="http://schemas.microsoft.com/office/drawing/2014/main" id="{6E520639-BAE0-44F9-AE31-377212D0D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867" y="5764891"/>
            <a:ext cx="876003" cy="9022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nasa logo nasa.gov">
            <a:extLst>
              <a:ext uri="{FF2B5EF4-FFF2-40B4-BE49-F238E27FC236}">
                <a16:creationId xmlns:a16="http://schemas.microsoft.com/office/drawing/2014/main" id="{3033DA54-E5A3-43A4-96EC-5EA6145566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9129" y="5695709"/>
            <a:ext cx="1318153" cy="104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0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C99D7B7-898A-4A43-BAB7-2C922119E129}"/>
              </a:ext>
            </a:extLst>
          </p:cNvPr>
          <p:cNvGraphicFramePr>
            <a:graphicFrameLocks/>
          </p:cNvGraphicFramePr>
          <p:nvPr>
            <p:extLst>
              <p:ext uri="{D42A27DB-BD31-4B8C-83A1-F6EECF244321}">
                <p14:modId xmlns:p14="http://schemas.microsoft.com/office/powerpoint/2010/main" val="4223195105"/>
              </p:ext>
            </p:extLst>
          </p:nvPr>
        </p:nvGraphicFramePr>
        <p:xfrm>
          <a:off x="2389909" y="1714223"/>
          <a:ext cx="7412182" cy="476785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7683E86F-F925-4E31-9C98-447CAFDB6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
        <p:nvSpPr>
          <p:cNvPr id="7" name="Title 1">
            <a:extLst>
              <a:ext uri="{FF2B5EF4-FFF2-40B4-BE49-F238E27FC236}">
                <a16:creationId xmlns:a16="http://schemas.microsoft.com/office/drawing/2014/main" id="{C86DA1D7-5C81-42D9-9024-F929917BCCC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Arial" panose="020B0604020202020204" pitchFamily="34" charset="0"/>
                <a:cs typeface="Arial" panose="020B0604020202020204" pitchFamily="34" charset="0"/>
              </a:rPr>
              <a:t>Photochemistry</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50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Photochemistry</a:t>
            </a:r>
          </a:p>
        </p:txBody>
      </p:sp>
      <p:graphicFrame>
        <p:nvGraphicFramePr>
          <p:cNvPr id="9" name="Chart 8">
            <a:extLst>
              <a:ext uri="{FF2B5EF4-FFF2-40B4-BE49-F238E27FC236}">
                <a16:creationId xmlns:a16="http://schemas.microsoft.com/office/drawing/2014/main" id="{892EDEF5-A02B-469E-9096-80007A24EA32}"/>
              </a:ext>
            </a:extLst>
          </p:cNvPr>
          <p:cNvGraphicFramePr>
            <a:graphicFrameLocks/>
          </p:cNvGraphicFramePr>
          <p:nvPr>
            <p:extLst>
              <p:ext uri="{D42A27DB-BD31-4B8C-83A1-F6EECF244321}">
                <p14:modId xmlns:p14="http://schemas.microsoft.com/office/powerpoint/2010/main" val="2051599938"/>
              </p:ext>
            </p:extLst>
          </p:nvPr>
        </p:nvGraphicFramePr>
        <p:xfrm>
          <a:off x="1465429" y="1433015"/>
          <a:ext cx="9261143" cy="507696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4F2731FE-2869-460C-B861-68CDEE08B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242424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756873"/>
            <a:ext cx="10515600" cy="1325563"/>
          </a:xfrm>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Continuing Research</a:t>
            </a:r>
          </a:p>
        </p:txBody>
      </p:sp>
      <p:sp>
        <p:nvSpPr>
          <p:cNvPr id="3" name="Content Placeholder 2"/>
          <p:cNvSpPr>
            <a:spLocks noGrp="1"/>
          </p:cNvSpPr>
          <p:nvPr>
            <p:ph idx="1"/>
          </p:nvPr>
        </p:nvSpPr>
        <p:spPr>
          <a:xfrm>
            <a:off x="-1" y="1955082"/>
            <a:ext cx="12191999" cy="4038698"/>
          </a:xfrm>
        </p:spPr>
        <p:txBody>
          <a:bodyPr anchor="ctr">
            <a:normAutofit/>
          </a:bodyPr>
          <a:lstStyle/>
          <a:p>
            <a:pPr marL="0" indent="0" algn="ctr">
              <a:spcAft>
                <a:spcPts val="1200"/>
              </a:spcAft>
              <a:buNone/>
            </a:pPr>
            <a:r>
              <a:rPr lang="en-US" b="1" dirty="0">
                <a:solidFill>
                  <a:schemeClr val="bg1"/>
                </a:solidFill>
                <a:latin typeface="Arial" panose="020B0604020202020204" pitchFamily="34" charset="0"/>
                <a:cs typeface="Arial" panose="020B0604020202020204" pitchFamily="34" charset="0"/>
              </a:rPr>
              <a:t>Utilize physical properties to reduce effective work function</a:t>
            </a:r>
          </a:p>
          <a:p>
            <a:pPr marL="0" indent="0" algn="ctr">
              <a:spcAft>
                <a:spcPts val="1200"/>
              </a:spcAft>
              <a:buNone/>
            </a:pPr>
            <a:r>
              <a:rPr lang="en-US" b="1" dirty="0">
                <a:solidFill>
                  <a:schemeClr val="bg1"/>
                </a:solidFill>
                <a:latin typeface="Arial" panose="020B0604020202020204" pitchFamily="34" charset="0"/>
                <a:cs typeface="Arial" panose="020B0604020202020204" pitchFamily="34" charset="0"/>
              </a:rPr>
              <a:t>Reproduce results in visible light spectrum</a:t>
            </a:r>
          </a:p>
          <a:p>
            <a:pPr marL="0" indent="0" algn="ctr">
              <a:spcAft>
                <a:spcPts val="1200"/>
              </a:spcAft>
              <a:buNone/>
            </a:pPr>
            <a:r>
              <a:rPr lang="en-US" b="1" dirty="0">
                <a:solidFill>
                  <a:schemeClr val="bg1"/>
                </a:solidFill>
                <a:latin typeface="Arial" panose="020B0604020202020204" pitchFamily="34" charset="0"/>
                <a:cs typeface="Arial" panose="020B0604020202020204" pitchFamily="34" charset="0"/>
              </a:rPr>
              <a:t>Increase diamond stability over time</a:t>
            </a:r>
          </a:p>
        </p:txBody>
      </p:sp>
      <p:pic>
        <p:nvPicPr>
          <p:cNvPr id="4" name="Picture 3">
            <a:extLst>
              <a:ext uri="{FF2B5EF4-FFF2-40B4-BE49-F238E27FC236}">
                <a16:creationId xmlns:a16="http://schemas.microsoft.com/office/drawing/2014/main" id="{161210B8-DD13-4AA6-9951-7F685B0F4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120654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8171"/>
            <a:ext cx="9144000" cy="2387600"/>
          </a:xfrm>
        </p:spPr>
        <p:txBody>
          <a:bodyPr>
            <a:normAutofit/>
          </a:bodyPr>
          <a:lstStyle/>
          <a:p>
            <a:r>
              <a:rPr lang="en-US" sz="4800" b="1" dirty="0">
                <a:solidFill>
                  <a:schemeClr val="bg1"/>
                </a:solidFill>
                <a:latin typeface="Arial" panose="020B0604020202020204" pitchFamily="34" charset="0"/>
                <a:cs typeface="Arial" panose="020B0604020202020204" pitchFamily="34" charset="0"/>
              </a:rPr>
              <a:t>Photochemistry with Diamond</a:t>
            </a:r>
          </a:p>
        </p:txBody>
      </p:sp>
      <p:sp>
        <p:nvSpPr>
          <p:cNvPr id="3" name="Subtitle 2"/>
          <p:cNvSpPr>
            <a:spLocks noGrp="1"/>
          </p:cNvSpPr>
          <p:nvPr>
            <p:ph type="subTitle" idx="1"/>
          </p:nvPr>
        </p:nvSpPr>
        <p:spPr>
          <a:xfrm>
            <a:off x="1524000" y="3476595"/>
            <a:ext cx="9144000" cy="1655762"/>
          </a:xfrm>
        </p:spPr>
        <p:txBody>
          <a:bodyPr/>
          <a:lstStyle/>
          <a:p>
            <a:r>
              <a:rPr lang="en-US" sz="2000" b="1" dirty="0">
                <a:solidFill>
                  <a:schemeClr val="bg1"/>
                </a:solidFill>
                <a:latin typeface="Arial" panose="020B0604020202020204" pitchFamily="34" charset="0"/>
                <a:cs typeface="Arial" panose="020B0604020202020204" pitchFamily="34" charset="0"/>
              </a:rPr>
              <a:t>J. Barkl, A. </a:t>
            </a:r>
            <a:r>
              <a:rPr lang="en-US" sz="2000" b="1" dirty="0" err="1">
                <a:solidFill>
                  <a:schemeClr val="bg1"/>
                </a:solidFill>
                <a:latin typeface="Arial" panose="020B0604020202020204" pitchFamily="34" charset="0"/>
                <a:cs typeface="Arial" panose="020B0604020202020204" pitchFamily="34" charset="0"/>
              </a:rPr>
              <a:t>Zaniewski</a:t>
            </a:r>
            <a:r>
              <a:rPr lang="en-US" sz="2000" b="1" dirty="0">
                <a:solidFill>
                  <a:schemeClr val="bg1"/>
                </a:solidFill>
                <a:latin typeface="Arial" panose="020B0604020202020204" pitchFamily="34" charset="0"/>
                <a:cs typeface="Arial" panose="020B0604020202020204" pitchFamily="34" charset="0"/>
              </a:rPr>
              <a:t> and R. </a:t>
            </a:r>
            <a:r>
              <a:rPr lang="en-US" sz="2000" b="1" dirty="0" err="1">
                <a:solidFill>
                  <a:schemeClr val="bg1"/>
                </a:solidFill>
                <a:latin typeface="Arial" panose="020B0604020202020204" pitchFamily="34" charset="0"/>
                <a:cs typeface="Arial" panose="020B0604020202020204" pitchFamily="34" charset="0"/>
              </a:rPr>
              <a:t>Nemanich</a:t>
            </a: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Department of Physics</a:t>
            </a:r>
          </a:p>
          <a:p>
            <a:endParaRPr lang="en-US"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870" y="5574067"/>
            <a:ext cx="4626259" cy="1283933"/>
          </a:xfrm>
          <a:prstGeom prst="rect">
            <a:avLst/>
          </a:prstGeom>
        </p:spPr>
      </p:pic>
      <p:pic>
        <p:nvPicPr>
          <p:cNvPr id="5" name="Picture 2" descr="Image result for asu nasa space grant logo">
            <a:extLst>
              <a:ext uri="{FF2B5EF4-FFF2-40B4-BE49-F238E27FC236}">
                <a16:creationId xmlns:a16="http://schemas.microsoft.com/office/drawing/2014/main" id="{D8715078-A44C-4E23-AD2B-DB2D616C8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67" y="5764891"/>
            <a:ext cx="876003" cy="9022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nasa logo nasa.gov">
            <a:extLst>
              <a:ext uri="{FF2B5EF4-FFF2-40B4-BE49-F238E27FC236}">
                <a16:creationId xmlns:a16="http://schemas.microsoft.com/office/drawing/2014/main" id="{C1F309EE-DD15-4064-8494-77AE4095DA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9129" y="5695709"/>
            <a:ext cx="1318153" cy="104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2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Photochemistry</a:t>
            </a:r>
          </a:p>
        </p:txBody>
      </p:sp>
      <p:sp>
        <p:nvSpPr>
          <p:cNvPr id="6" name="Content Placeholder 2"/>
          <p:cNvSpPr txBox="1">
            <a:spLocks/>
          </p:cNvSpPr>
          <p:nvPr/>
        </p:nvSpPr>
        <p:spPr>
          <a:xfrm>
            <a:off x="1136921" y="6338029"/>
            <a:ext cx="2079791" cy="40184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1400" dirty="0">
                <a:latin typeface="Arial" panose="020B0604020202020204" pitchFamily="34" charset="0"/>
                <a:cs typeface="Arial" panose="020B0604020202020204" pitchFamily="34" charset="0"/>
              </a:rPr>
              <a:t>Zhu, et al.</a:t>
            </a:r>
          </a:p>
        </p:txBody>
      </p:sp>
      <p:pic>
        <p:nvPicPr>
          <p:cNvPr id="7" name="Picture 6"/>
          <p:cNvPicPr>
            <a:picLocks noChangeAspect="1"/>
          </p:cNvPicPr>
          <p:nvPr/>
        </p:nvPicPr>
        <p:blipFill rotWithShape="1">
          <a:blip r:embed="rId2"/>
          <a:srcRect l="11567" t="43226" r="6731"/>
          <a:stretch/>
        </p:blipFill>
        <p:spPr>
          <a:xfrm>
            <a:off x="150125" y="1537728"/>
            <a:ext cx="4053385" cy="4800301"/>
          </a:xfrm>
          <a:prstGeom prst="rect">
            <a:avLst/>
          </a:prstGeom>
        </p:spPr>
      </p:pic>
      <p:pic>
        <p:nvPicPr>
          <p:cNvPr id="8" name="Picture 7"/>
          <p:cNvPicPr>
            <a:picLocks noChangeAspect="1"/>
          </p:cNvPicPr>
          <p:nvPr/>
        </p:nvPicPr>
        <p:blipFill rotWithShape="1">
          <a:blip r:embed="rId3"/>
          <a:srcRect l="5188" r="5609"/>
          <a:stretch/>
        </p:blipFill>
        <p:spPr>
          <a:xfrm>
            <a:off x="4358185" y="2462309"/>
            <a:ext cx="7665494" cy="3041390"/>
          </a:xfrm>
          <a:prstGeom prst="rect">
            <a:avLst/>
          </a:prstGeom>
        </p:spPr>
      </p:pic>
      <p:pic>
        <p:nvPicPr>
          <p:cNvPr id="9" name="Picture 8">
            <a:extLst>
              <a:ext uri="{FF2B5EF4-FFF2-40B4-BE49-F238E27FC236}">
                <a16:creationId xmlns:a16="http://schemas.microsoft.com/office/drawing/2014/main" id="{721D533F-63C9-455F-A751-2D2D22364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192497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ABAAD5-CE60-4CF2-AC9D-8E8006B2CAAB}"/>
              </a:ext>
            </a:extLst>
          </p:cNvPr>
          <p:cNvPicPr>
            <a:picLocks noChangeAspect="1"/>
          </p:cNvPicPr>
          <p:nvPr/>
        </p:nvPicPr>
        <p:blipFill>
          <a:blip r:embed="rId2"/>
          <a:stretch>
            <a:fillRect/>
          </a:stretch>
        </p:blipFill>
        <p:spPr>
          <a:xfrm>
            <a:off x="838200" y="1929063"/>
            <a:ext cx="5524500" cy="4572000"/>
          </a:xfrm>
          <a:prstGeom prst="rect">
            <a:avLst/>
          </a:prstGeom>
        </p:spPr>
      </p:pic>
      <p:sp>
        <p:nvSpPr>
          <p:cNvPr id="5" name="Title 1">
            <a:extLst>
              <a:ext uri="{FF2B5EF4-FFF2-40B4-BE49-F238E27FC236}">
                <a16:creationId xmlns:a16="http://schemas.microsoft.com/office/drawing/2014/main" id="{7311E9D5-12E5-48AB-B375-18663830E1DA}"/>
              </a:ext>
            </a:extLst>
          </p:cNvPr>
          <p:cNvSpPr>
            <a:spLocks noGrp="1"/>
          </p:cNvSpPr>
          <p:nvPr>
            <p:ph type="title"/>
          </p:nvPr>
        </p:nvSpPr>
        <p:spPr>
          <a:xfrm>
            <a:off x="838200" y="603500"/>
            <a:ext cx="10515600" cy="1325563"/>
          </a:xfrm>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Diamond visible photoemission</a:t>
            </a:r>
          </a:p>
        </p:txBody>
      </p:sp>
      <p:pic>
        <p:nvPicPr>
          <p:cNvPr id="6" name="Picture 5">
            <a:extLst>
              <a:ext uri="{FF2B5EF4-FFF2-40B4-BE49-F238E27FC236}">
                <a16:creationId xmlns:a16="http://schemas.microsoft.com/office/drawing/2014/main" id="{E723957F-2825-4910-B3BD-1F62DA748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
        <p:nvSpPr>
          <p:cNvPr id="7" name="Content Placeholder 2">
            <a:extLst>
              <a:ext uri="{FF2B5EF4-FFF2-40B4-BE49-F238E27FC236}">
                <a16:creationId xmlns:a16="http://schemas.microsoft.com/office/drawing/2014/main" id="{5F266922-4BD9-4C27-A64A-BF478916E9BC}"/>
              </a:ext>
            </a:extLst>
          </p:cNvPr>
          <p:cNvSpPr>
            <a:spLocks noGrp="1"/>
          </p:cNvSpPr>
          <p:nvPr>
            <p:ph idx="1"/>
          </p:nvPr>
        </p:nvSpPr>
        <p:spPr>
          <a:xfrm>
            <a:off x="6634066" y="2195714"/>
            <a:ext cx="5289884" cy="4038698"/>
          </a:xfrm>
        </p:spPr>
        <p:txBody>
          <a:bodyPr anchor="ctr">
            <a:normAutofit/>
          </a:bodyPr>
          <a:lstStyle/>
          <a:p>
            <a:pPr marL="0" indent="0">
              <a:lnSpc>
                <a:spcPct val="150000"/>
              </a:lnSpc>
              <a:spcAft>
                <a:spcPts val="1200"/>
              </a:spcAft>
              <a:buNone/>
            </a:pPr>
            <a:r>
              <a:rPr lang="en-US" sz="2400" b="1" dirty="0">
                <a:solidFill>
                  <a:schemeClr val="bg1"/>
                </a:solidFill>
                <a:latin typeface="Arial" panose="020B0604020202020204" pitchFamily="34" charset="0"/>
                <a:cs typeface="Arial" panose="020B0604020202020204" pitchFamily="34" charset="0"/>
              </a:rPr>
              <a:t>The total emission, thermionic emission, and subtracted photo-emission component from diamond sample at 270 C and 340 nm illumination.</a:t>
            </a:r>
          </a:p>
        </p:txBody>
      </p:sp>
    </p:spTree>
    <p:extLst>
      <p:ext uri="{BB962C8B-B14F-4D97-AF65-F5344CB8AC3E}">
        <p14:creationId xmlns:p14="http://schemas.microsoft.com/office/powerpoint/2010/main" val="43357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Image result for photosyn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5" y="144462"/>
            <a:ext cx="7620000" cy="652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70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139950"/>
            <a:ext cx="12192000" cy="2578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5400" b="1" i="0" u="none" strike="sng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photosynthesis</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photochemistry</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5" name="Picture 4">
            <a:extLst>
              <a:ext uri="{FF2B5EF4-FFF2-40B4-BE49-F238E27FC236}">
                <a16:creationId xmlns:a16="http://schemas.microsoft.com/office/drawing/2014/main" id="{6BE97DB1-F73F-47D1-8319-E57771359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269857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Semiconductors</a:t>
            </a:r>
          </a:p>
        </p:txBody>
      </p:sp>
      <p:sp>
        <p:nvSpPr>
          <p:cNvPr id="3" name="Content Placeholder 2"/>
          <p:cNvSpPr>
            <a:spLocks noGrp="1"/>
          </p:cNvSpPr>
          <p:nvPr>
            <p:ph idx="1"/>
          </p:nvPr>
        </p:nvSpPr>
        <p:spPr>
          <a:xfrm>
            <a:off x="495293" y="1825625"/>
            <a:ext cx="5289884" cy="4351338"/>
          </a:xfrm>
        </p:spPr>
        <p:txBody>
          <a:bodyPr anchor="ctr">
            <a:normAutofit/>
          </a:bodyPr>
          <a:lstStyle/>
          <a:p>
            <a:pPr marL="0" indent="0">
              <a:spcAft>
                <a:spcPts val="1200"/>
              </a:spcAft>
              <a:buNone/>
            </a:pPr>
            <a:r>
              <a:rPr lang="en-US" sz="2400" b="1" dirty="0">
                <a:solidFill>
                  <a:schemeClr val="bg1"/>
                </a:solidFill>
                <a:latin typeface="Arial" panose="020B0604020202020204" pitchFamily="34" charset="0"/>
                <a:cs typeface="Arial" panose="020B0604020202020204" pitchFamily="34" charset="0"/>
              </a:rPr>
              <a:t>Unique electrical conductive behavior</a:t>
            </a:r>
          </a:p>
          <a:p>
            <a:pPr marL="0" indent="0">
              <a:spcAft>
                <a:spcPts val="1200"/>
              </a:spcAft>
              <a:buNone/>
            </a:pPr>
            <a:r>
              <a:rPr lang="en-US" sz="2400" b="1" dirty="0">
                <a:solidFill>
                  <a:schemeClr val="bg1"/>
                </a:solidFill>
                <a:latin typeface="Arial" panose="020B0604020202020204" pitchFamily="34" charset="0"/>
                <a:cs typeface="Arial" panose="020B0604020202020204" pitchFamily="34" charset="0"/>
              </a:rPr>
              <a:t>Between conductors and insulators</a:t>
            </a:r>
          </a:p>
          <a:p>
            <a:pPr marL="0" indent="0">
              <a:spcAft>
                <a:spcPts val="1200"/>
              </a:spcAft>
              <a:buNone/>
            </a:pPr>
            <a:r>
              <a:rPr lang="en-US" sz="2400" b="1" dirty="0">
                <a:solidFill>
                  <a:schemeClr val="bg1"/>
                </a:solidFill>
                <a:latin typeface="Arial" panose="020B0604020202020204" pitchFamily="34" charset="0"/>
                <a:cs typeface="Arial" panose="020B0604020202020204" pitchFamily="34" charset="0"/>
              </a:rPr>
              <a:t>Require energy to conduct</a:t>
            </a:r>
          </a:p>
          <a:p>
            <a:pPr marL="0" indent="0">
              <a:spcAft>
                <a:spcPts val="1200"/>
              </a:spcAft>
              <a:buNone/>
            </a:pPr>
            <a:endParaRPr lang="en-US" sz="2400" b="1" dirty="0">
              <a:solidFill>
                <a:schemeClr val="bg1"/>
              </a:solidFill>
              <a:latin typeface="Arial" panose="020B0604020202020204" pitchFamily="34" charset="0"/>
              <a:cs typeface="Arial" panose="020B0604020202020204" pitchFamily="34" charset="0"/>
            </a:endParaRPr>
          </a:p>
        </p:txBody>
      </p:sp>
      <p:pic>
        <p:nvPicPr>
          <p:cNvPr id="4" name="Picture 3" descr="https://upload.wikimedia.org/wikipedia/commons/thumb/9/9d/Band_filling_diagram.svg/300px-Band_filling_diagram.svg.png"/>
          <p:cNvPicPr/>
          <p:nvPr/>
        </p:nvPicPr>
        <p:blipFill>
          <a:blip r:embed="rId3">
            <a:extLst>
              <a:ext uri="{28A0092B-C50C-407E-A947-70E740481C1C}">
                <a14:useLocalDpi xmlns:a14="http://schemas.microsoft.com/office/drawing/2010/main" val="0"/>
              </a:ext>
            </a:extLst>
          </a:blip>
          <a:srcRect/>
          <a:stretch>
            <a:fillRect/>
          </a:stretch>
        </p:blipFill>
        <p:spPr bwMode="auto">
          <a:xfrm>
            <a:off x="5077957" y="1976849"/>
            <a:ext cx="7114043" cy="4048889"/>
          </a:xfrm>
          <a:prstGeom prst="rect">
            <a:avLst/>
          </a:prstGeom>
          <a:noFill/>
          <a:ln>
            <a:noFill/>
          </a:ln>
        </p:spPr>
      </p:pic>
      <p:sp>
        <p:nvSpPr>
          <p:cNvPr id="5" name="Rectangle 4"/>
          <p:cNvSpPr/>
          <p:nvPr/>
        </p:nvSpPr>
        <p:spPr>
          <a:xfrm>
            <a:off x="6128084" y="6550223"/>
            <a:ext cx="6096000" cy="307777"/>
          </a:xfrm>
          <a:prstGeom prst="rect">
            <a:avLst/>
          </a:prstGeom>
        </p:spPr>
        <p:txBody>
          <a:bodyPr>
            <a:spAutoFit/>
          </a:bodyPr>
          <a:lstStyle/>
          <a:p>
            <a:pPr algn="r"/>
            <a:r>
              <a:rPr lang="en-US" sz="1400" dirty="0"/>
              <a:t>https://commons.wikimedia.org/wiki/File:Band_filling_diagram.svg</a:t>
            </a:r>
          </a:p>
        </p:txBody>
      </p:sp>
      <p:sp>
        <p:nvSpPr>
          <p:cNvPr id="6" name="TextBox 5">
            <a:extLst>
              <a:ext uri="{FF2B5EF4-FFF2-40B4-BE49-F238E27FC236}">
                <a16:creationId xmlns:a16="http://schemas.microsoft.com/office/drawing/2014/main" id="{A9453091-8578-4669-B254-B1B8E6F1D203}"/>
              </a:ext>
            </a:extLst>
          </p:cNvPr>
          <p:cNvSpPr txBox="1"/>
          <p:nvPr/>
        </p:nvSpPr>
        <p:spPr>
          <a:xfrm>
            <a:off x="5551714" y="5329246"/>
            <a:ext cx="6640286" cy="923330"/>
          </a:xfrm>
          <a:prstGeom prst="rect">
            <a:avLst/>
          </a:prstGeom>
          <a:solidFill>
            <a:srgbClr val="8C1D40"/>
          </a:solidFill>
        </p:spPr>
        <p:txBody>
          <a:bodyPr wrap="square" rtlCol="0" anchor="ctr">
            <a:spAutoFit/>
          </a:bodyPr>
          <a:lstStyle/>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Metal 	   Semimetal	  Semiconductor	             Insulator</a:t>
            </a:r>
          </a:p>
          <a:p>
            <a:pPr algn="ctr"/>
            <a:endParaRPr lang="en-US"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CABA20-237C-4AC4-A0D5-570AB5E4191B}"/>
                  </a:ext>
                </a:extLst>
              </p:cNvPr>
              <p:cNvSpPr txBox="1"/>
              <p:nvPr/>
            </p:nvSpPr>
            <p:spPr>
              <a:xfrm>
                <a:off x="5077956" y="3422215"/>
                <a:ext cx="489857" cy="461665"/>
              </a:xfrm>
              <a:prstGeom prst="rect">
                <a:avLst/>
              </a:prstGeom>
              <a:solidFill>
                <a:srgbClr val="8C1D40"/>
              </a:solid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cs typeface="Arial" panose="020B0604020202020204" pitchFamily="34" charset="0"/>
                            </a:rPr>
                          </m:ctrlPr>
                        </m:sSubPr>
                        <m:e>
                          <m:r>
                            <a:rPr lang="en-US" sz="2400" b="1" i="1" smtClean="0">
                              <a:solidFill>
                                <a:schemeClr val="bg1"/>
                              </a:solidFill>
                              <a:latin typeface="Cambria Math" panose="02040503050406030204" pitchFamily="18" charset="0"/>
                              <a:cs typeface="Arial" panose="020B0604020202020204" pitchFamily="34" charset="0"/>
                            </a:rPr>
                            <m:t>𝑬</m:t>
                          </m:r>
                        </m:e>
                        <m:sub>
                          <m:r>
                            <a:rPr lang="en-US" sz="2400" b="1" i="1" smtClean="0">
                              <a:solidFill>
                                <a:schemeClr val="bg1"/>
                              </a:solidFill>
                              <a:latin typeface="Cambria Math" panose="02040503050406030204" pitchFamily="18" charset="0"/>
                              <a:cs typeface="Arial" panose="020B0604020202020204" pitchFamily="34" charset="0"/>
                            </a:rPr>
                            <m:t>𝑭</m:t>
                          </m:r>
                        </m:sub>
                      </m:sSub>
                    </m:oMath>
                  </m:oMathPara>
                </a14:m>
                <a:endParaRPr lang="en-US" sz="2400" b="1" dirty="0">
                  <a:solidFill>
                    <a:schemeClr val="bg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BCABA20-237C-4AC4-A0D5-570AB5E4191B}"/>
                  </a:ext>
                </a:extLst>
              </p:cNvPr>
              <p:cNvSpPr txBox="1">
                <a:spLocks noRot="1" noChangeAspect="1" noMove="1" noResize="1" noEditPoints="1" noAdjustHandles="1" noChangeArrowheads="1" noChangeShapeType="1" noTextEdit="1"/>
              </p:cNvSpPr>
              <p:nvPr/>
            </p:nvSpPr>
            <p:spPr>
              <a:xfrm>
                <a:off x="5077956" y="3422215"/>
                <a:ext cx="489857" cy="461665"/>
              </a:xfrm>
              <a:prstGeom prst="rect">
                <a:avLst/>
              </a:prstGeom>
              <a:blipFill>
                <a:blip r:embed="rId4"/>
                <a:stretch>
                  <a:fillRect l="-16250" b="-5263"/>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02CA22F3-261A-4988-9BC7-E3212C8FC1A8}"/>
              </a:ext>
            </a:extLst>
          </p:cNvPr>
          <p:cNvCxnSpPr>
            <a:cxnSpLocks/>
          </p:cNvCxnSpPr>
          <p:nvPr/>
        </p:nvCxnSpPr>
        <p:spPr>
          <a:xfrm>
            <a:off x="5586413" y="2328863"/>
            <a:ext cx="0" cy="3186111"/>
          </a:xfrm>
          <a:prstGeom prst="straightConnector1">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B21721A-27FC-4A77-8617-D262E3C551CF}"/>
              </a:ext>
            </a:extLst>
          </p:cNvPr>
          <p:cNvSpPr txBox="1"/>
          <p:nvPr/>
        </p:nvSpPr>
        <p:spPr>
          <a:xfrm>
            <a:off x="5344660" y="1860118"/>
            <a:ext cx="489857" cy="461665"/>
          </a:xfrm>
          <a:prstGeom prst="rect">
            <a:avLst/>
          </a:prstGeom>
          <a:solidFill>
            <a:srgbClr val="8C1D40"/>
          </a:solidFill>
        </p:spPr>
        <p:txBody>
          <a:bodyPr wrap="square" rtlCol="0" anchor="ctr">
            <a:spAutoFit/>
          </a:bodyPr>
          <a:lstStyle/>
          <a:p>
            <a:pPr algn="ctr"/>
            <a:r>
              <a:rPr lang="en-US" sz="2400" b="1" i="1" dirty="0">
                <a:solidFill>
                  <a:schemeClr val="bg1"/>
                </a:solidFill>
                <a:latin typeface="Arial" panose="020B0604020202020204" pitchFamily="34" charset="0"/>
                <a:cs typeface="Arial" panose="020B0604020202020204" pitchFamily="34" charset="0"/>
              </a:rPr>
              <a:t>E</a:t>
            </a:r>
          </a:p>
        </p:txBody>
      </p:sp>
      <p:cxnSp>
        <p:nvCxnSpPr>
          <p:cNvPr id="11" name="Straight Connector 10">
            <a:extLst>
              <a:ext uri="{FF2B5EF4-FFF2-40B4-BE49-F238E27FC236}">
                <a16:creationId xmlns:a16="http://schemas.microsoft.com/office/drawing/2014/main" id="{24D1E161-EAA5-4CD7-B0F7-D7E4573A0E57}"/>
              </a:ext>
            </a:extLst>
          </p:cNvPr>
          <p:cNvCxnSpPr/>
          <p:nvPr/>
        </p:nvCxnSpPr>
        <p:spPr>
          <a:xfrm>
            <a:off x="7272338" y="3643313"/>
            <a:ext cx="4919662"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C8DC09-B01C-43B8-959A-F399108F88D1}"/>
              </a:ext>
            </a:extLst>
          </p:cNvPr>
          <p:cNvCxnSpPr>
            <a:cxnSpLocks/>
          </p:cNvCxnSpPr>
          <p:nvPr/>
        </p:nvCxnSpPr>
        <p:spPr>
          <a:xfrm>
            <a:off x="6515100" y="3643313"/>
            <a:ext cx="542925"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952E8F-FFA2-4CB5-81C5-FDD5CB468DD9}"/>
              </a:ext>
            </a:extLst>
          </p:cNvPr>
          <p:cNvCxnSpPr>
            <a:cxnSpLocks/>
          </p:cNvCxnSpPr>
          <p:nvPr/>
        </p:nvCxnSpPr>
        <p:spPr>
          <a:xfrm>
            <a:off x="5586413" y="3643313"/>
            <a:ext cx="248104"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D29E5D2-749E-45B8-B82F-1B01FB614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400184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Unique Properties</a:t>
            </a:r>
          </a:p>
        </p:txBody>
      </p:sp>
      <p:pic>
        <p:nvPicPr>
          <p:cNvPr id="76" name="Picture 75"/>
          <p:cNvPicPr>
            <a:picLocks noChangeAspect="1"/>
          </p:cNvPicPr>
          <p:nvPr/>
        </p:nvPicPr>
        <p:blipFill rotWithShape="1">
          <a:blip r:embed="rId3"/>
          <a:srcRect l="-1" r="43908"/>
          <a:stretch/>
        </p:blipFill>
        <p:spPr>
          <a:xfrm>
            <a:off x="2691418" y="1946034"/>
            <a:ext cx="6809164" cy="4166078"/>
          </a:xfrm>
          <a:prstGeom prst="rect">
            <a:avLst/>
          </a:prstGeom>
        </p:spPr>
      </p:pic>
      <p:pic>
        <p:nvPicPr>
          <p:cNvPr id="4" name="Picture 3">
            <a:extLst>
              <a:ext uri="{FF2B5EF4-FFF2-40B4-BE49-F238E27FC236}">
                <a16:creationId xmlns:a16="http://schemas.microsoft.com/office/drawing/2014/main" id="{C111564C-BF04-42D9-AE0F-ECE1F29462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163718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Photoemission</a:t>
            </a:r>
          </a:p>
        </p:txBody>
      </p:sp>
      <p:sp>
        <p:nvSpPr>
          <p:cNvPr id="3" name="Content Placeholder 2"/>
          <p:cNvSpPr>
            <a:spLocks noGrp="1"/>
          </p:cNvSpPr>
          <p:nvPr>
            <p:ph idx="1"/>
          </p:nvPr>
        </p:nvSpPr>
        <p:spPr>
          <a:xfrm>
            <a:off x="329518" y="1877041"/>
            <a:ext cx="5289884" cy="4038698"/>
          </a:xfrm>
        </p:spPr>
        <p:txBody>
          <a:bodyPr anchor="ctr">
            <a:normAutofit/>
          </a:bodyPr>
          <a:lstStyle/>
          <a:p>
            <a:pPr marL="0" indent="0">
              <a:spcAft>
                <a:spcPts val="1200"/>
              </a:spcAft>
              <a:buNone/>
            </a:pPr>
            <a:r>
              <a:rPr lang="en-US" sz="2400" b="1" dirty="0">
                <a:solidFill>
                  <a:schemeClr val="bg1"/>
                </a:solidFill>
                <a:latin typeface="Arial" panose="020B0604020202020204" pitchFamily="34" charset="0"/>
                <a:cs typeface="Arial" panose="020B0604020202020204" pitchFamily="34" charset="0"/>
              </a:rPr>
              <a:t>Electrons excited to states above vacuum level</a:t>
            </a:r>
          </a:p>
          <a:p>
            <a:pPr marL="0" indent="0">
              <a:spcAft>
                <a:spcPts val="1200"/>
              </a:spcAft>
              <a:buNone/>
            </a:pPr>
            <a:r>
              <a:rPr lang="en-US" sz="2400" b="1" dirty="0">
                <a:solidFill>
                  <a:schemeClr val="bg1"/>
                </a:solidFill>
                <a:latin typeface="Arial" panose="020B0604020202020204" pitchFamily="34" charset="0"/>
                <a:cs typeface="Arial" panose="020B0604020202020204" pitchFamily="34" charset="0"/>
              </a:rPr>
              <a:t>Transported to the sample surface</a:t>
            </a:r>
          </a:p>
          <a:p>
            <a:pPr marL="0" indent="0">
              <a:spcAft>
                <a:spcPts val="1200"/>
              </a:spcAft>
              <a:buNone/>
            </a:pPr>
            <a:r>
              <a:rPr lang="en-US" sz="2400" b="1" dirty="0">
                <a:solidFill>
                  <a:schemeClr val="bg1"/>
                </a:solidFill>
                <a:latin typeface="Arial" panose="020B0604020202020204" pitchFamily="34" charset="0"/>
                <a:cs typeface="Arial" panose="020B0604020202020204" pitchFamily="34" charset="0"/>
              </a:rPr>
              <a:t>Emitted into vacuum</a:t>
            </a:r>
          </a:p>
        </p:txBody>
      </p:sp>
      <p:pic>
        <p:nvPicPr>
          <p:cNvPr id="7" name="Picture 6">
            <a:extLst>
              <a:ext uri="{FF2B5EF4-FFF2-40B4-BE49-F238E27FC236}">
                <a16:creationId xmlns:a16="http://schemas.microsoft.com/office/drawing/2014/main" id="{79788CDA-0C8E-4C4D-8378-7EF01CBC0CA1}"/>
              </a:ext>
            </a:extLst>
          </p:cNvPr>
          <p:cNvPicPr>
            <a:picLocks noChangeAspect="1"/>
          </p:cNvPicPr>
          <p:nvPr/>
        </p:nvPicPr>
        <p:blipFill rotWithShape="1">
          <a:blip r:embed="rId3"/>
          <a:srcRect l="-1" r="43908"/>
          <a:stretch/>
        </p:blipFill>
        <p:spPr>
          <a:xfrm>
            <a:off x="5619402" y="2267862"/>
            <a:ext cx="5323431" cy="3257056"/>
          </a:xfrm>
          <a:prstGeom prst="rect">
            <a:avLst/>
          </a:prstGeom>
        </p:spPr>
      </p:pic>
      <p:cxnSp>
        <p:nvCxnSpPr>
          <p:cNvPr id="8" name="Connector: Curved 7">
            <a:extLst>
              <a:ext uri="{FF2B5EF4-FFF2-40B4-BE49-F238E27FC236}">
                <a16:creationId xmlns:a16="http://schemas.microsoft.com/office/drawing/2014/main" id="{9DF29818-B161-45D0-BE48-A0F701A10EFC}"/>
              </a:ext>
            </a:extLst>
          </p:cNvPr>
          <p:cNvCxnSpPr/>
          <p:nvPr/>
        </p:nvCxnSpPr>
        <p:spPr>
          <a:xfrm>
            <a:off x="10861482" y="2711395"/>
            <a:ext cx="1049572" cy="683812"/>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6B6D16B8-D02E-468C-BC0D-14603C90E57C}"/>
              </a:ext>
            </a:extLst>
          </p:cNvPr>
          <p:cNvCxnSpPr>
            <a:cxnSpLocks/>
          </p:cNvCxnSpPr>
          <p:nvPr/>
        </p:nvCxnSpPr>
        <p:spPr>
          <a:xfrm>
            <a:off x="10902158" y="2528515"/>
            <a:ext cx="1090247" cy="69634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76AC72EA-84CE-40A2-94A0-3D880B4FD7DA}"/>
              </a:ext>
            </a:extLst>
          </p:cNvPr>
          <p:cNvCxnSpPr>
            <a:cxnSpLocks/>
          </p:cNvCxnSpPr>
          <p:nvPr/>
        </p:nvCxnSpPr>
        <p:spPr>
          <a:xfrm>
            <a:off x="10780131" y="2926684"/>
            <a:ext cx="1090247" cy="69634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4B2B87F-FE6D-4C1C-A638-FF12D0FEEB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258782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Arial" panose="020B0604020202020204" pitchFamily="34" charset="0"/>
                <a:cs typeface="Arial" panose="020B0604020202020204" pitchFamily="34" charset="0"/>
              </a:rPr>
              <a:t>Photochemistry</a:t>
            </a:r>
          </a:p>
        </p:txBody>
      </p:sp>
      <p:pic>
        <p:nvPicPr>
          <p:cNvPr id="76" name="Picture 75"/>
          <p:cNvPicPr>
            <a:picLocks noChangeAspect="1"/>
          </p:cNvPicPr>
          <p:nvPr/>
        </p:nvPicPr>
        <p:blipFill rotWithShape="1">
          <a:blip r:embed="rId3"/>
          <a:srcRect r="7002"/>
          <a:stretch/>
        </p:blipFill>
        <p:spPr>
          <a:xfrm>
            <a:off x="451445" y="2074301"/>
            <a:ext cx="11289110" cy="4166078"/>
          </a:xfrm>
          <a:prstGeom prst="rect">
            <a:avLst/>
          </a:prstGeom>
        </p:spPr>
      </p:pic>
      <p:pic>
        <p:nvPicPr>
          <p:cNvPr id="4" name="Picture 3">
            <a:extLst>
              <a:ext uri="{FF2B5EF4-FFF2-40B4-BE49-F238E27FC236}">
                <a16:creationId xmlns:a16="http://schemas.microsoft.com/office/drawing/2014/main" id="{AE64EA95-27EB-4D48-9AF0-50A8A639B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389661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45577" y="163773"/>
            <a:ext cx="7041490" cy="6340390"/>
          </a:xfrm>
          <a:prstGeom prst="rect">
            <a:avLst/>
          </a:prstGeom>
        </p:spPr>
      </p:pic>
      <p:pic>
        <p:nvPicPr>
          <p:cNvPr id="3" name="Picture 2">
            <a:extLst>
              <a:ext uri="{FF2B5EF4-FFF2-40B4-BE49-F238E27FC236}">
                <a16:creationId xmlns:a16="http://schemas.microsoft.com/office/drawing/2014/main" id="{DF760D80-70CC-46D3-ABD8-9298C05784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0"/>
            <a:ext cx="2727158" cy="756873"/>
          </a:xfrm>
          <a:prstGeom prst="rect">
            <a:avLst/>
          </a:prstGeom>
        </p:spPr>
      </p:pic>
    </p:spTree>
    <p:extLst>
      <p:ext uri="{BB962C8B-B14F-4D97-AF65-F5344CB8AC3E}">
        <p14:creationId xmlns:p14="http://schemas.microsoft.com/office/powerpoint/2010/main" val="266501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77A31-9E93-4F87-B1F9-3DBA3543DB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985330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5756</TotalTime>
  <Words>1312</Words>
  <Application>Microsoft Office PowerPoint</Application>
  <PresentationFormat>Widescreen</PresentationFormat>
  <Paragraphs>83</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Office Theme</vt:lpstr>
      <vt:lpstr>Photochemistry with Diamond</vt:lpstr>
      <vt:lpstr>PowerPoint Presentation</vt:lpstr>
      <vt:lpstr>PowerPoint Presentation</vt:lpstr>
      <vt:lpstr>Semiconductors</vt:lpstr>
      <vt:lpstr>Unique Properties</vt:lpstr>
      <vt:lpstr>Photoemission</vt:lpstr>
      <vt:lpstr>Photochemistry</vt:lpstr>
      <vt:lpstr>PowerPoint Presentation</vt:lpstr>
      <vt:lpstr>PowerPoint Presentation</vt:lpstr>
      <vt:lpstr>PowerPoint Presentation</vt:lpstr>
      <vt:lpstr>Photochemistry</vt:lpstr>
      <vt:lpstr>Continuing Research</vt:lpstr>
      <vt:lpstr>Photochemistry with Diamond</vt:lpstr>
      <vt:lpstr>Photochemistry</vt:lpstr>
      <vt:lpstr>Diamond visible photoemission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Photochemistry with Diamond</dc:title>
  <dc:creator>Jonathon Barkl</dc:creator>
  <cp:lastModifiedBy>Jonathon Barkl</cp:lastModifiedBy>
  <cp:revision>20</cp:revision>
  <dcterms:created xsi:type="dcterms:W3CDTF">2017-04-08T03:39:49Z</dcterms:created>
  <dcterms:modified xsi:type="dcterms:W3CDTF">2018-03-31T06:33:53Z</dcterms:modified>
</cp:coreProperties>
</file>